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A28"/>
    <a:srgbClr val="EBF5E4"/>
    <a:srgbClr val="00689D"/>
    <a:srgbClr val="136A9F"/>
    <a:srgbClr val="A01C43"/>
    <a:srgbClr val="FA9D25"/>
    <a:srgbClr val="005C1C"/>
    <a:srgbClr val="FFFFFF"/>
    <a:srgbClr val="418862"/>
    <a:srgbClr val="124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117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18C80-EBFC-492F-BFE8-DDD8EC87E719}" type="datetimeFigureOut">
              <a:rPr lang="en-US" smtClean="0"/>
              <a:t>5/29/2021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03C13-1161-48C4-8EB6-282665623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67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65791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67B1EC-B380-4720-925D-7BAF69A5E4CC}"/>
              </a:ext>
            </a:extLst>
          </p:cNvPr>
          <p:cNvSpPr/>
          <p:nvPr userDrawn="1"/>
        </p:nvSpPr>
        <p:spPr>
          <a:xfrm>
            <a:off x="0" y="6422156"/>
            <a:ext cx="9151683" cy="398584"/>
          </a:xfrm>
          <a:prstGeom prst="rect">
            <a:avLst/>
          </a:prstGeom>
          <a:solidFill>
            <a:schemeClr val="accent6">
              <a:lumMod val="20000"/>
              <a:lumOff val="80000"/>
              <a:alpha val="69804"/>
            </a:schemeClr>
          </a:solidFill>
        </p:spPr>
        <p:txBody>
          <a:bodyPr wrap="square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ICOMOS INTERNATIONAL WOOD COMMITTEE                        2021</a:t>
            </a: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 	             	Minimum Intervention Challenge</a:t>
            </a:r>
            <a:endParaRPr kumimoji="0" lang="en-US" sz="105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871244D-FE23-46D5-AE23-18531D80E29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8688103" y="6523454"/>
            <a:ext cx="270759" cy="16927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rgbClr val="009D58"/>
                </a:solidFill>
                <a:latin typeface="Verdana" pitchFamily="-72" charset="0"/>
                <a:ea typeface="ＭＳ Ｐゴシック" pitchFamily="-72" charset="-128"/>
                <a:cs typeface="ＭＳ Ｐゴシック" pitchFamily="-72" charset="-12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7CCD03-93B3-4CCD-B312-F5F163538886}" type="slidenum"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itchFamily="-72" charset="0"/>
                <a:ea typeface="ＭＳ Ｐゴシック" pitchFamily="-72" charset="-128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itchFamily="-72" charset="0"/>
              <a:ea typeface="ＭＳ Ｐゴシック" pitchFamily="-72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16D5EC-24D8-4101-9DC1-8165AB91B9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79" y="6426331"/>
            <a:ext cx="1809640" cy="39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7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6504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44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8627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13960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3966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9633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2245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3099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21657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3A25D-1F12-49D1-BD37-88E9045B262A}" type="datetimeFigureOut">
              <a:rPr lang="en-SG" smtClean="0"/>
              <a:t>29/5/2021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1DF7B-C9AC-4186-981C-8BD76C0EA0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38915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CDB028F6-D2A1-4655-A494-0A01E54B736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09601" y="6625624"/>
            <a:ext cx="7958137" cy="304800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Co-Confidential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964437-BB75-4C0E-BFCA-73B78F4C908C}"/>
              </a:ext>
            </a:extLst>
          </p:cNvPr>
          <p:cNvSpPr txBox="1">
            <a:spLocks/>
          </p:cNvSpPr>
          <p:nvPr/>
        </p:nvSpPr>
        <p:spPr bwMode="auto">
          <a:xfrm>
            <a:off x="8658919" y="6252700"/>
            <a:ext cx="64120" cy="1077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rgbClr val="009D58"/>
                </a:solidFill>
                <a:latin typeface="Verdana" pitchFamily="-72" charset="0"/>
                <a:ea typeface="ＭＳ Ｐゴシック" pitchFamily="-72" charset="-128"/>
                <a:cs typeface="ＭＳ Ｐゴシック" pitchFamily="-72" charset="-12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7CCD03-93B3-4CCD-B312-F5F163538886}" type="slidenum">
              <a:rPr kumimoji="0" lang="en-US" sz="7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itchFamily="-72" charset="0"/>
                <a:ea typeface="ＭＳ Ｐゴシック" pitchFamily="-72" charset="-128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7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itchFamily="-72" charset="0"/>
              <a:ea typeface="ＭＳ Ｐゴシック" pitchFamily="-72" charset="-128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C3F9723-44D9-413D-9C45-AD038C2C01C5}"/>
              </a:ext>
            </a:extLst>
          </p:cNvPr>
          <p:cNvSpPr txBox="1">
            <a:spLocks/>
          </p:cNvSpPr>
          <p:nvPr/>
        </p:nvSpPr>
        <p:spPr bwMode="auto">
          <a:xfrm>
            <a:off x="609601" y="6625624"/>
            <a:ext cx="7958137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800" i="1" kern="1200">
                <a:solidFill>
                  <a:srgbClr val="009D58"/>
                </a:solidFill>
                <a:latin typeface="Verdana" pitchFamily="-72" charset="0"/>
                <a:ea typeface="ＭＳ Ｐゴシック" pitchFamily="-72" charset="-128"/>
                <a:cs typeface="ＭＳ Ｐゴシック" pitchFamily="-72" charset="-12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009D58"/>
                </a:solidFill>
                <a:effectLst/>
                <a:uLnTx/>
                <a:uFillTx/>
                <a:latin typeface="Verdana" pitchFamily="-72" charset="0"/>
                <a:ea typeface="ＭＳ Ｐゴシック" pitchFamily="-72" charset="-128"/>
              </a:rPr>
              <a:t>Co-Confidential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0911240-C079-4287-AD84-B9C0635AFF14}"/>
              </a:ext>
            </a:extLst>
          </p:cNvPr>
          <p:cNvSpPr txBox="1">
            <a:spLocks/>
          </p:cNvSpPr>
          <p:nvPr/>
        </p:nvSpPr>
        <p:spPr bwMode="auto">
          <a:xfrm>
            <a:off x="8658919" y="6252700"/>
            <a:ext cx="64120" cy="1077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rgbClr val="009D58"/>
                </a:solidFill>
                <a:latin typeface="Verdana" pitchFamily="-72" charset="0"/>
                <a:ea typeface="ＭＳ Ｐゴシック" pitchFamily="-72" charset="-128"/>
                <a:cs typeface="ＭＳ Ｐゴシック" pitchFamily="-72" charset="-12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7CCD03-93B3-4CCD-B312-F5F163538886}" type="slidenum">
              <a:rPr kumimoji="0" lang="en-US" sz="7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itchFamily="-72" charset="0"/>
                <a:ea typeface="ＭＳ Ｐゴシック" pitchFamily="-72" charset="-128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7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itchFamily="-72" charset="0"/>
              <a:ea typeface="ＭＳ Ｐゴシック" pitchFamily="-72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38CC6A-5E2F-43E2-BBC4-63D46F50DF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C5A2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4E1235C-08AA-4FB6-A596-F104FEAE52BC}"/>
              </a:ext>
            </a:extLst>
          </p:cNvPr>
          <p:cNvSpPr txBox="1">
            <a:spLocks/>
          </p:cNvSpPr>
          <p:nvPr/>
        </p:nvSpPr>
        <p:spPr>
          <a:xfrm>
            <a:off x="7682" y="1554411"/>
            <a:ext cx="9144001" cy="194189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Title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j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2A6B5C-7808-40C1-ABDD-AE7EEB92B59D}"/>
              </a:ext>
            </a:extLst>
          </p:cNvPr>
          <p:cNvSpPr/>
          <p:nvPr/>
        </p:nvSpPr>
        <p:spPr>
          <a:xfrm>
            <a:off x="0" y="6422156"/>
            <a:ext cx="9151683" cy="398584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u="none" strike="noStrike" kern="1200" cap="none" spc="0" normalizeH="0" baseline="0" noProof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 ICOMOS INTERNATIONAL WOOD COMMITTEE                        2021</a:t>
            </a: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 	             	Minimum Intervention Challenge</a:t>
            </a:r>
            <a:endParaRPr kumimoji="0" lang="en-US" sz="1050" b="0" u="none" strike="noStrike" kern="1200" cap="none" spc="0" normalizeH="0" baseline="0" noProof="0" dirty="0">
              <a:ln>
                <a:noFill/>
              </a:ln>
              <a:solidFill>
                <a:srgbClr val="0C5A28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CB67097A-6000-4621-8D84-830C82F9663E}"/>
              </a:ext>
            </a:extLst>
          </p:cNvPr>
          <p:cNvSpPr txBox="1">
            <a:spLocks/>
          </p:cNvSpPr>
          <p:nvPr/>
        </p:nvSpPr>
        <p:spPr>
          <a:xfrm>
            <a:off x="16668" y="2460712"/>
            <a:ext cx="9144001" cy="194189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Calibri" panose="020F0502020204030204"/>
              </a:rPr>
              <a:t>Speaker’s name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j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D7CCF5-D804-487F-832B-1F7DA21E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79" y="6426331"/>
            <a:ext cx="1809640" cy="39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3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1BDD73-1042-4DAE-B924-FBE7A1465CAE}"/>
              </a:ext>
            </a:extLst>
          </p:cNvPr>
          <p:cNvSpPr/>
          <p:nvPr/>
        </p:nvSpPr>
        <p:spPr>
          <a:xfrm>
            <a:off x="0" y="0"/>
            <a:ext cx="9151683" cy="398584"/>
          </a:xfrm>
          <a:prstGeom prst="rect">
            <a:avLst/>
          </a:prstGeom>
          <a:solidFill>
            <a:srgbClr val="EBF5E4"/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44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FC9EE-4824-4A6B-A128-ACBC2AFE7B3D}"/>
              </a:ext>
            </a:extLst>
          </p:cNvPr>
          <p:cNvSpPr/>
          <p:nvPr/>
        </p:nvSpPr>
        <p:spPr>
          <a:xfrm>
            <a:off x="0" y="0"/>
            <a:ext cx="9151683" cy="398584"/>
          </a:xfrm>
          <a:prstGeom prst="rect">
            <a:avLst/>
          </a:prstGeom>
          <a:solidFill>
            <a:srgbClr val="EBF5E4"/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Condition</a:t>
            </a:r>
          </a:p>
        </p:txBody>
      </p:sp>
    </p:spTree>
    <p:extLst>
      <p:ext uri="{BB962C8B-B14F-4D97-AF65-F5344CB8AC3E}">
        <p14:creationId xmlns:p14="http://schemas.microsoft.com/office/powerpoint/2010/main" val="3138249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FC9EE-4824-4A6B-A128-ACBC2AFE7B3D}"/>
              </a:ext>
            </a:extLst>
          </p:cNvPr>
          <p:cNvSpPr/>
          <p:nvPr/>
        </p:nvSpPr>
        <p:spPr>
          <a:xfrm>
            <a:off x="0" y="0"/>
            <a:ext cx="9151683" cy="398584"/>
          </a:xfrm>
          <a:prstGeom prst="rect">
            <a:avLst/>
          </a:prstGeom>
          <a:solidFill>
            <a:srgbClr val="EBF5E4"/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Research carried out</a:t>
            </a:r>
          </a:p>
        </p:txBody>
      </p:sp>
    </p:spTree>
    <p:extLst>
      <p:ext uri="{BB962C8B-B14F-4D97-AF65-F5344CB8AC3E}">
        <p14:creationId xmlns:p14="http://schemas.microsoft.com/office/powerpoint/2010/main" val="3558521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FC9EE-4824-4A6B-A128-ACBC2AFE7B3D}"/>
              </a:ext>
            </a:extLst>
          </p:cNvPr>
          <p:cNvSpPr/>
          <p:nvPr/>
        </p:nvSpPr>
        <p:spPr>
          <a:xfrm>
            <a:off x="0" y="0"/>
            <a:ext cx="9151683" cy="398584"/>
          </a:xfrm>
          <a:prstGeom prst="rect">
            <a:avLst/>
          </a:prstGeom>
          <a:solidFill>
            <a:srgbClr val="EBF5E4"/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Conservation approach</a:t>
            </a:r>
          </a:p>
        </p:txBody>
      </p:sp>
    </p:spTree>
    <p:extLst>
      <p:ext uri="{BB962C8B-B14F-4D97-AF65-F5344CB8AC3E}">
        <p14:creationId xmlns:p14="http://schemas.microsoft.com/office/powerpoint/2010/main" val="2893164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FC9EE-4824-4A6B-A128-ACBC2AFE7B3D}"/>
              </a:ext>
            </a:extLst>
          </p:cNvPr>
          <p:cNvSpPr/>
          <p:nvPr/>
        </p:nvSpPr>
        <p:spPr>
          <a:xfrm>
            <a:off x="0" y="0"/>
            <a:ext cx="9151683" cy="398584"/>
          </a:xfrm>
          <a:prstGeom prst="rect">
            <a:avLst/>
          </a:prstGeom>
          <a:solidFill>
            <a:srgbClr val="EBF5E4"/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Conservation process</a:t>
            </a:r>
          </a:p>
        </p:txBody>
      </p:sp>
    </p:spTree>
    <p:extLst>
      <p:ext uri="{BB962C8B-B14F-4D97-AF65-F5344CB8AC3E}">
        <p14:creationId xmlns:p14="http://schemas.microsoft.com/office/powerpoint/2010/main" val="132032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FC9EE-4824-4A6B-A128-ACBC2AFE7B3D}"/>
              </a:ext>
            </a:extLst>
          </p:cNvPr>
          <p:cNvSpPr/>
          <p:nvPr/>
        </p:nvSpPr>
        <p:spPr>
          <a:xfrm>
            <a:off x="0" y="0"/>
            <a:ext cx="9151683" cy="398584"/>
          </a:xfrm>
          <a:prstGeom prst="rect">
            <a:avLst/>
          </a:prstGeom>
          <a:solidFill>
            <a:srgbClr val="EBF5E4"/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u="none" strike="noStrike" kern="1200" cap="none" spc="0" normalizeH="0" baseline="0" dirty="0">
                <a:ln>
                  <a:noFill/>
                </a:ln>
                <a:solidFill>
                  <a:srgbClr val="0C5A28"/>
                </a:solidFill>
                <a:effectLst/>
                <a:uLnTx/>
                <a:uFillTx/>
                <a:ea typeface="+mn-ea"/>
                <a:cs typeface="+mn-cs"/>
              </a:rPr>
              <a:t>Definition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3EB2B-870B-41D9-813F-ADEB02C31CBA}"/>
              </a:ext>
            </a:extLst>
          </p:cNvPr>
          <p:cNvSpPr txBox="1"/>
          <p:nvPr/>
        </p:nvSpPr>
        <p:spPr>
          <a:xfrm>
            <a:off x="374514" y="1264596"/>
            <a:ext cx="8394971" cy="4902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solidFill>
                  <a:srgbClr val="0C5A28"/>
                </a:solidFill>
              </a:rPr>
              <a:t>The definition of minimal intervention adopted for this specific case was: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800" dirty="0"/>
              <a:t>“ </a:t>
            </a:r>
            <a:r>
              <a:rPr lang="en-US" sz="2800" i="1" dirty="0"/>
              <a:t>[Insert definition here] </a:t>
            </a:r>
            <a:r>
              <a:rPr lang="en-US" sz="28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593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4574</TotalTime>
  <Words>48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 CABALLERO</dc:creator>
  <cp:lastModifiedBy>Estudio Proskene</cp:lastModifiedBy>
  <cp:revision>174</cp:revision>
  <dcterms:created xsi:type="dcterms:W3CDTF">2020-09-12T03:00:34Z</dcterms:created>
  <dcterms:modified xsi:type="dcterms:W3CDTF">2021-05-29T10:00:05Z</dcterms:modified>
</cp:coreProperties>
</file>